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0" r:id="rId3"/>
    <p:sldId id="264" r:id="rId4"/>
    <p:sldId id="320" r:id="rId5"/>
    <p:sldId id="444" r:id="rId6"/>
    <p:sldId id="441" r:id="rId7"/>
    <p:sldId id="445" r:id="rId8"/>
    <p:sldId id="322" r:id="rId9"/>
    <p:sldId id="448" r:id="rId10"/>
    <p:sldId id="449" r:id="rId11"/>
    <p:sldId id="336" r:id="rId12"/>
    <p:sldId id="450" r:id="rId13"/>
    <p:sldId id="451" r:id="rId14"/>
    <p:sldId id="452" r:id="rId15"/>
    <p:sldId id="410" r:id="rId16"/>
    <p:sldId id="290" r:id="rId17"/>
    <p:sldId id="289" r:id="rId18"/>
    <p:sldId id="291" r:id="rId19"/>
    <p:sldId id="292" r:id="rId20"/>
    <p:sldId id="293" r:id="rId21"/>
    <p:sldId id="294" r:id="rId22"/>
    <p:sldId id="453" r:id="rId23"/>
    <p:sldId id="440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7015F5A-1823-494B-9DB8-3784F7248A77}">
          <p14:sldIdLst>
            <p14:sldId id="256"/>
            <p14:sldId id="260"/>
            <p14:sldId id="264"/>
            <p14:sldId id="320"/>
            <p14:sldId id="444"/>
            <p14:sldId id="441"/>
            <p14:sldId id="445"/>
            <p14:sldId id="322"/>
            <p14:sldId id="448"/>
            <p14:sldId id="449"/>
            <p14:sldId id="336"/>
            <p14:sldId id="450"/>
            <p14:sldId id="451"/>
            <p14:sldId id="452"/>
            <p14:sldId id="410"/>
            <p14:sldId id="290"/>
            <p14:sldId id="289"/>
            <p14:sldId id="291"/>
            <p14:sldId id="292"/>
            <p14:sldId id="293"/>
            <p14:sldId id="294"/>
            <p14:sldId id="453"/>
            <p14:sldId id="4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4098"/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79975" autoAdjust="0"/>
  </p:normalViewPr>
  <p:slideViewPr>
    <p:cSldViewPr snapToGrid="0">
      <p:cViewPr varScale="1">
        <p:scale>
          <a:sx n="69" d="100"/>
          <a:sy n="69" d="100"/>
        </p:scale>
        <p:origin x="1877" y="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来直接进行检测，而不是像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那样在全连接层之后做检测。其实采用卷积直接做检测只是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的其中一个不同点，另外还有两个重要的改变，一是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提取了不同尺度的特征图来做检测，大尺度特征图（较靠前的特征图）可以用来检测小物体，而小尺度特征图（较靠后的特征图）用来检测大物体；二是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采用了不同尺度和长宽比的先验框（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boxes, Default boxes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R-CNN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中叫做锚，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05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537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427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50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280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015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79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来直接进行检测，而不是像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那样在全连接层之后做检测。其实采用卷积直接做检测只是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的其中一个不同点，另外还有两个重要的改变，一是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提取了不同尺度的特征图来做检测，大尺度特征图（较靠前的特征图）可以用来检测小物体，而小尺度特征图（较靠后的特征图）用来检测大物体；二是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采用了不同尺度和长宽比的先验框（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boxes, Default boxes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R-CNN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中叫做锚，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55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来直接进行检测，而不是像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那样在全连接层之后做检测。其实采用卷积直接做检测只是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的其中一个不同点，另外还有两个重要的改变，一是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提取了不同尺度的特征图来做检测，大尺度特征图（较靠前的特征图）可以用来检测小物体，而小尺度特征图（较靠后的特征图）用来检测大物体；二是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采用了不同尺度和长宽比的先验框（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boxes, Default boxes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R-CNN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中叫做锚，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45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18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54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12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005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7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" dirty="0"/>
              <a:t>第四部分由我为大家介绍两钟数控机床的故障诊断方法，这次报告的主题是高端数控机床的检测，但是检测的目的是了解数控机床的状态并且对故障进行诊断定位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97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4149566"/>
            <a:ext cx="8087968" cy="899510"/>
          </a:xfrm>
        </p:spPr>
        <p:txBody>
          <a:bodyPr/>
          <a:lstStyle/>
          <a:p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Automatic checkout system</a:t>
            </a:r>
            <a:endParaRPr lang="zh-CN" altLang="en-US" sz="4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A7CFF6D4-9252-4156-AB95-448C63F7E550}" type="datetime2">
              <a:rPr lang="en-US" altLang="zh-CN" sz="2800" smtClean="0"/>
              <a:t>Sunday, September 6, 2020</a:t>
            </a:fld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480"/>
    </mc:Choice>
    <mc:Fallback xmlns="">
      <p:transition advTm="84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3E237-A995-4E92-8AEF-BAB3B53F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checkout system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A6578A-B7AA-4D9C-A093-C7CA9D11DD52}"/>
              </a:ext>
            </a:extLst>
          </p:cNvPr>
          <p:cNvSpPr txBox="1"/>
          <p:nvPr/>
        </p:nvSpPr>
        <p:spPr>
          <a:xfrm>
            <a:off x="494025" y="179898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ACACF8-3AAC-41CC-9F78-25B60F2EE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2322204"/>
            <a:ext cx="4918840" cy="39990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429E28-4511-4E5C-A4A4-088700E24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9685" y="2397064"/>
            <a:ext cx="5792257" cy="41153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08A6726-F0C0-4190-8BD9-22A060B068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5013" y="2353108"/>
            <a:ext cx="5022914" cy="4012894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1FE8251-D113-4763-9CD9-0CEA46C8713A}"/>
              </a:ext>
            </a:extLst>
          </p:cNvPr>
          <p:cNvSpPr/>
          <p:nvPr/>
        </p:nvSpPr>
        <p:spPr>
          <a:xfrm>
            <a:off x="7139526" y="2348247"/>
            <a:ext cx="1861138" cy="41200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EF58AE-9F5E-4E6A-AAA8-4AACEF8ED161}"/>
              </a:ext>
            </a:extLst>
          </p:cNvPr>
          <p:cNvSpPr txBox="1"/>
          <p:nvPr/>
        </p:nvSpPr>
        <p:spPr>
          <a:xfrm>
            <a:off x="7139526" y="2436690"/>
            <a:ext cx="20044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￥ </a:t>
            </a:r>
            <a:r>
              <a:rPr lang="en-US" altLang="zh-CN" sz="3600" dirty="0">
                <a:solidFill>
                  <a:schemeClr val="bg1"/>
                </a:solidFill>
              </a:rPr>
              <a:t>3.00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+</a:t>
            </a:r>
          </a:p>
          <a:p>
            <a:r>
              <a:rPr lang="zh-CN" altLang="en-US" sz="3600" dirty="0">
                <a:solidFill>
                  <a:schemeClr val="bg1"/>
                </a:solidFill>
              </a:rPr>
              <a:t>￥ </a:t>
            </a:r>
            <a:r>
              <a:rPr lang="en-US" altLang="zh-CN" sz="3600" dirty="0">
                <a:solidFill>
                  <a:schemeClr val="bg1"/>
                </a:solidFill>
              </a:rPr>
              <a:t>3.00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+</a:t>
            </a:r>
          </a:p>
          <a:p>
            <a:r>
              <a:rPr lang="zh-CN" altLang="en-US" sz="3600" dirty="0">
                <a:solidFill>
                  <a:schemeClr val="bg1"/>
                </a:solidFill>
              </a:rPr>
              <a:t>￥  </a:t>
            </a:r>
            <a:r>
              <a:rPr lang="en-US" altLang="zh-CN" sz="3600" dirty="0">
                <a:solidFill>
                  <a:schemeClr val="bg1"/>
                </a:solidFill>
              </a:rPr>
              <a:t>6.00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=</a:t>
            </a:r>
          </a:p>
          <a:p>
            <a:r>
              <a:rPr lang="zh-CN" altLang="en-US" sz="3600" dirty="0">
                <a:solidFill>
                  <a:schemeClr val="bg1"/>
                </a:solidFill>
              </a:rPr>
              <a:t>￥ </a:t>
            </a:r>
            <a:r>
              <a:rPr lang="en-US" altLang="zh-CN" sz="3600" dirty="0">
                <a:solidFill>
                  <a:schemeClr val="bg1"/>
                </a:solidFill>
              </a:rPr>
              <a:t>12.00</a:t>
            </a:r>
          </a:p>
          <a:p>
            <a:endParaRPr lang="en-US" altLang="zh-CN" sz="3600" dirty="0">
              <a:solidFill>
                <a:schemeClr val="bg1"/>
              </a:solidFill>
            </a:endParaRPr>
          </a:p>
          <a:p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E532E2-A23E-4FC9-B949-A023A1AE9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8" y="2352931"/>
            <a:ext cx="6935168" cy="41153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6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29"/>
    </mc:Choice>
    <mc:Fallback xmlns="">
      <p:transition advTm="9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  <p:extLst>
    <p:ext uri="{E180D4A7-C9FB-4DFB-919C-405C955672EB}">
      <p14:showEvtLst xmlns:p14="http://schemas.microsoft.com/office/powerpoint/2010/main">
        <p14:playEvt time="24590" objId="2"/>
        <p14:stopEvt time="64732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3183798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3119991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352765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2272628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2208821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616486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15748DD-B825-4196-BF58-F0E10389859C}"/>
              </a:ext>
            </a:extLst>
          </p:cNvPr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Introduction &amp; algorithm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56B26E-3122-4F06-84CF-CF67EEA62274}"/>
              </a:ext>
            </a:extLst>
          </p:cNvPr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Automatic checkout system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031AACC-2654-4A78-8E1F-9836AA974DB7}"/>
              </a:ext>
            </a:extLst>
          </p:cNvPr>
          <p:cNvSpPr txBox="1"/>
          <p:nvPr/>
        </p:nvSpPr>
        <p:spPr>
          <a:xfrm>
            <a:off x="2915072" y="3114680"/>
            <a:ext cx="506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Partially occluded object recognition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75D851-6CAF-4FFD-B83E-F7C9779992A7}"/>
              </a:ext>
            </a:extLst>
          </p:cNvPr>
          <p:cNvSpPr txBox="1"/>
          <p:nvPr/>
        </p:nvSpPr>
        <p:spPr>
          <a:xfrm>
            <a:off x="2915073" y="405194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Robot grab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320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3E237-A995-4E92-8AEF-BAB3B53F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" y="960413"/>
            <a:ext cx="8372163" cy="576000"/>
          </a:xfrm>
        </p:spPr>
        <p:txBody>
          <a:bodyPr/>
          <a:lstStyle/>
          <a:p>
            <a:r>
              <a:rPr lang="en-US" altLang="zh-CN" dirty="0"/>
              <a:t>Partially occluded object recognition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A6578A-B7AA-4D9C-A093-C7CA9D11DD52}"/>
              </a:ext>
            </a:extLst>
          </p:cNvPr>
          <p:cNvSpPr txBox="1"/>
          <p:nvPr/>
        </p:nvSpPr>
        <p:spPr>
          <a:xfrm>
            <a:off x="494025" y="1798984"/>
            <a:ext cx="273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511EF5-BBF3-4F3E-8289-1B86E13A64D8}"/>
              </a:ext>
            </a:extLst>
          </p:cNvPr>
          <p:cNvSpPr/>
          <p:nvPr/>
        </p:nvSpPr>
        <p:spPr>
          <a:xfrm>
            <a:off x="635619" y="2322204"/>
            <a:ext cx="78727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in real life, there is often a situation where an item is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covered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other items.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the results of our training still apply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this situation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1F8CC1-96F9-46C4-90B2-F5406CEE6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21" y="3707199"/>
            <a:ext cx="3420636" cy="25654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1DBFD7-5C13-44EB-AD25-DFA3F76F4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52797"/>
            <a:ext cx="3601844" cy="2619879"/>
          </a:xfrm>
          <a:prstGeom prst="rect">
            <a:avLst/>
          </a:prstGeom>
        </p:spPr>
      </p:pic>
      <p:sp>
        <p:nvSpPr>
          <p:cNvPr id="15" name="云形 14">
            <a:extLst>
              <a:ext uri="{FF2B5EF4-FFF2-40B4-BE49-F238E27FC236}">
                <a16:creationId xmlns:a16="http://schemas.microsoft.com/office/drawing/2014/main" id="{A09CA09F-2017-4A50-B8E1-DFA946D3D601}"/>
              </a:ext>
            </a:extLst>
          </p:cNvPr>
          <p:cNvSpPr/>
          <p:nvPr/>
        </p:nvSpPr>
        <p:spPr>
          <a:xfrm>
            <a:off x="3678371" y="4181707"/>
            <a:ext cx="1438508" cy="1715880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D7C047-C519-4FB8-A3B3-382D71457AC1}"/>
              </a:ext>
            </a:extLst>
          </p:cNvPr>
          <p:cNvSpPr txBox="1"/>
          <p:nvPr/>
        </p:nvSpPr>
        <p:spPr>
          <a:xfrm>
            <a:off x="3912547" y="4635994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No!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29"/>
    </mc:Choice>
    <mc:Fallback xmlns="">
      <p:transition advTm="9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  <p:extLst>
    <p:ext uri="{E180D4A7-C9FB-4DFB-919C-405C955672EB}">
      <p14:showEvtLst xmlns:p14="http://schemas.microsoft.com/office/powerpoint/2010/main">
        <p14:playEvt time="24590" objId="2"/>
        <p14:stopEvt time="64732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3E237-A995-4E92-8AEF-BAB3B53F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" y="960413"/>
            <a:ext cx="8372163" cy="576000"/>
          </a:xfrm>
        </p:spPr>
        <p:txBody>
          <a:bodyPr/>
          <a:lstStyle/>
          <a:p>
            <a:r>
              <a:rPr lang="en-US" altLang="zh-CN" dirty="0"/>
              <a:t>Partially occluded object recognition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A6578A-B7AA-4D9C-A093-C7CA9D11DD52}"/>
              </a:ext>
            </a:extLst>
          </p:cNvPr>
          <p:cNvSpPr txBox="1"/>
          <p:nvPr/>
        </p:nvSpPr>
        <p:spPr>
          <a:xfrm>
            <a:off x="494025" y="1798984"/>
            <a:ext cx="273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982C52-71B6-4B07-9556-EF5BC08930D2}"/>
              </a:ext>
            </a:extLst>
          </p:cNvPr>
          <p:cNvSpPr/>
          <p:nvPr/>
        </p:nvSpPr>
        <p:spPr>
          <a:xfrm>
            <a:off x="874884" y="2584775"/>
            <a:ext cx="3585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B77C5"/>
                </a:solidFill>
                <a:latin typeface="Arial" panose="020B0604020202020204" pitchFamily="34" charset="0"/>
              </a:rPr>
              <a:t>some tricks of SSD</a:t>
            </a:r>
            <a:r>
              <a:rPr lang="zh-CN" altLang="en-US" sz="2400" b="1" dirty="0">
                <a:solidFill>
                  <a:srgbClr val="2B77C5"/>
                </a:solidFill>
                <a:latin typeface="Arial" panose="020B0604020202020204" pitchFamily="34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B46FAC-06D3-4308-B23D-8C0C311AF87A}"/>
              </a:ext>
            </a:extLst>
          </p:cNvPr>
          <p:cNvSpPr txBox="1"/>
          <p:nvPr/>
        </p:nvSpPr>
        <p:spPr>
          <a:xfrm>
            <a:off x="2097034" y="4094802"/>
            <a:ext cx="4726906" cy="148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efault box</a:t>
            </a:r>
            <a:endParaRPr lang="en-US" altLang="zh-CN" sz="32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 negative mining</a:t>
            </a:r>
            <a:endParaRPr lang="zh-CN" altLang="en-US" sz="32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66361D-A4F7-467D-AC62-C6EEAC3420D2}"/>
              </a:ext>
            </a:extLst>
          </p:cNvPr>
          <p:cNvSpPr/>
          <p:nvPr/>
        </p:nvSpPr>
        <p:spPr>
          <a:xfrm>
            <a:off x="2097034" y="3352291"/>
            <a:ext cx="3759362" cy="7425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augmentation</a:t>
            </a:r>
            <a:endParaRPr lang="en-US" altLang="zh-CN" sz="32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349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29"/>
    </mc:Choice>
    <mc:Fallback xmlns="">
      <p:transition advTm="9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24590" objId="2"/>
        <p14:stopEvt time="64732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3E237-A995-4E92-8AEF-BAB3B53F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" y="960413"/>
            <a:ext cx="8372163" cy="576000"/>
          </a:xfrm>
        </p:spPr>
        <p:txBody>
          <a:bodyPr/>
          <a:lstStyle/>
          <a:p>
            <a:r>
              <a:rPr lang="en-US" altLang="zh-CN" dirty="0"/>
              <a:t>Partially occluded object recognition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A6578A-B7AA-4D9C-A093-C7CA9D11DD52}"/>
              </a:ext>
            </a:extLst>
          </p:cNvPr>
          <p:cNvSpPr txBox="1"/>
          <p:nvPr/>
        </p:nvSpPr>
        <p:spPr>
          <a:xfrm>
            <a:off x="494025" y="1798984"/>
            <a:ext cx="273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2601c3a9a85774e326f77df5313f2aa2">
            <a:hlinkClick r:id="" action="ppaction://media"/>
            <a:extLst>
              <a:ext uri="{FF2B5EF4-FFF2-40B4-BE49-F238E27FC236}">
                <a16:creationId xmlns:a16="http://schemas.microsoft.com/office/drawing/2014/main" id="{C38D3490-C8DE-4CDF-BE07-AF7CE09EB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24924" end="45622.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9499" y="2453710"/>
            <a:ext cx="6988950" cy="3891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20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29"/>
    </mc:Choice>
    <mc:Fallback xmlns="">
      <p:transition advTm="9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590" objId="2"/>
        <p14:stopEvt time="64732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E0272E7-A408-4919-AA18-7C8CDAE77613}"/>
              </a:ext>
            </a:extLst>
          </p:cNvPr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Introduction &amp; algorithm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B9BCEA8-6726-4C77-85A2-B275EBB5DC9C}"/>
              </a:ext>
            </a:extLst>
          </p:cNvPr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Automatic checkout system</a:t>
            </a:r>
            <a:endParaRPr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236EEB-3FCC-4588-9BF8-1D7E3E0AAC7C}"/>
              </a:ext>
            </a:extLst>
          </p:cNvPr>
          <p:cNvSpPr txBox="1"/>
          <p:nvPr/>
        </p:nvSpPr>
        <p:spPr>
          <a:xfrm>
            <a:off x="2915072" y="3114680"/>
            <a:ext cx="506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Partially occluded object recognition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E3C1B1-8E0A-4FDE-8AE0-D768F0458C8F}"/>
              </a:ext>
            </a:extLst>
          </p:cNvPr>
          <p:cNvSpPr txBox="1"/>
          <p:nvPr/>
        </p:nvSpPr>
        <p:spPr>
          <a:xfrm>
            <a:off x="2915073" y="405194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Robot grab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3107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4911" y="2737024"/>
            <a:ext cx="84406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 detection model training</a:t>
            </a:r>
          </a:p>
          <a:p>
            <a:pPr marL="457200" indent="-457200">
              <a:buAutoNum type="arabicParenR"/>
            </a:pPr>
            <a:endParaRPr lang="en-US" altLang="zh-CN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Template generation</a:t>
            </a:r>
          </a:p>
          <a:p>
            <a:endParaRPr lang="en-US" altLang="zh-CN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 cloud matching</a:t>
            </a:r>
          </a:p>
          <a:p>
            <a:endParaRPr lang="en-US" altLang="zh-CN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system calibration</a:t>
            </a:r>
          </a:p>
          <a:p>
            <a:endParaRPr lang="en-US" altLang="zh-CN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4911" y="1892276"/>
            <a:ext cx="334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3ECB36C4-E393-410E-A96F-7D9B5BD9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/>
              <a:t>Robot grab</a:t>
            </a:r>
          </a:p>
        </p:txBody>
      </p:sp>
    </p:spTree>
    <p:extLst>
      <p:ext uri="{BB962C8B-B14F-4D97-AF65-F5344CB8AC3E}">
        <p14:creationId xmlns:p14="http://schemas.microsoft.com/office/powerpoint/2010/main" val="361556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Robot grab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4" y="2558090"/>
            <a:ext cx="5285251" cy="34606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98435" y="2734144"/>
            <a:ext cx="35452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SSD algorithm to train the object detection model for snacks grasping with approximately 100 pieces of images for each class.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5CF5C1-541A-4E80-9895-BE20854D164A}"/>
              </a:ext>
            </a:extLst>
          </p:cNvPr>
          <p:cNvSpPr/>
          <p:nvPr/>
        </p:nvSpPr>
        <p:spPr>
          <a:xfrm>
            <a:off x="213184" y="1703088"/>
            <a:ext cx="5195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model training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95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266" y="4554170"/>
            <a:ext cx="3810000" cy="21463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3" y="2159004"/>
            <a:ext cx="3048000" cy="2895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83035" y="2267976"/>
            <a:ext cx="45831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get templates for each target item, we use 3D reconstruction through capturing pairs of RGB image and depth image around each entity.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9106" y="5027156"/>
            <a:ext cx="33042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experiment was based on Kinect v2 RGBD camera.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CEDADD-A01C-411C-83ED-985244841155}"/>
              </a:ext>
            </a:extLst>
          </p:cNvPr>
          <p:cNvSpPr/>
          <p:nvPr/>
        </p:nvSpPr>
        <p:spPr>
          <a:xfrm>
            <a:off x="213184" y="1703088"/>
            <a:ext cx="3577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Template generation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D8F8887C-291E-4769-9452-C9BF714DF205}"/>
              </a:ext>
            </a:extLst>
          </p:cNvPr>
          <p:cNvSpPr txBox="1">
            <a:spLocks/>
          </p:cNvSpPr>
          <p:nvPr/>
        </p:nvSpPr>
        <p:spPr>
          <a:xfrm>
            <a:off x="494024" y="981711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Robot grab</a:t>
            </a:r>
          </a:p>
        </p:txBody>
      </p:sp>
    </p:spTree>
    <p:extLst>
      <p:ext uri="{BB962C8B-B14F-4D97-AF65-F5344CB8AC3E}">
        <p14:creationId xmlns:p14="http://schemas.microsoft.com/office/powerpoint/2010/main" val="17111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42" y="2112948"/>
            <a:ext cx="4352104" cy="25311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91" y="4079631"/>
            <a:ext cx="4286823" cy="24292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36767" y="2778369"/>
            <a:ext cx="425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Rough registration based on FPFH descriptor after down sampling.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4024" y="4878779"/>
            <a:ext cx="414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Refining registration based on Point-to-Plane iteration.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4E272D-783D-485D-8EDE-9E6005815473}"/>
              </a:ext>
            </a:extLst>
          </p:cNvPr>
          <p:cNvSpPr/>
          <p:nvPr/>
        </p:nvSpPr>
        <p:spPr>
          <a:xfrm>
            <a:off x="213184" y="1703088"/>
            <a:ext cx="3714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cloud matching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76EC27AA-9E5D-4C9B-9315-61B05B3A34DE}"/>
              </a:ext>
            </a:extLst>
          </p:cNvPr>
          <p:cNvSpPr txBox="1">
            <a:spLocks/>
          </p:cNvSpPr>
          <p:nvPr/>
        </p:nvSpPr>
        <p:spPr>
          <a:xfrm>
            <a:off x="494024" y="981711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Robot grab</a:t>
            </a:r>
          </a:p>
        </p:txBody>
      </p:sp>
    </p:spTree>
    <p:extLst>
      <p:ext uri="{BB962C8B-B14F-4D97-AF65-F5344CB8AC3E}">
        <p14:creationId xmlns:p14="http://schemas.microsoft.com/office/powerpoint/2010/main" val="147404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Introduction &amp; algorithm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Automatic checkout system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2" y="3114680"/>
            <a:ext cx="506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Partially occluded object recognition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3A54589-04AD-4A3C-B7A9-253C9B3CD5B4}"/>
              </a:ext>
            </a:extLst>
          </p:cNvPr>
          <p:cNvSpPr txBox="1"/>
          <p:nvPr/>
        </p:nvSpPr>
        <p:spPr>
          <a:xfrm>
            <a:off x="2915073" y="405194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Robot grab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26"/>
    </mc:Choice>
    <mc:Fallback xmlns="">
      <p:transition advTm="91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Robot grab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68" y="2274413"/>
            <a:ext cx="1542531" cy="20430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93698" y="2646880"/>
            <a:ext cx="477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use 5x7x0.03 checkerboard to calibrate Kinect v2 RGBD camera we used.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44" y="4317471"/>
            <a:ext cx="3029244" cy="22719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4024" y="4645899"/>
            <a:ext cx="3838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Considering Kinect v2 is too large for being fixed on end effector, we adopt Eye-on-Base way for Hand-Eye Calibration.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0C3472-4D21-4EFD-95B4-60579360B1D4}"/>
              </a:ext>
            </a:extLst>
          </p:cNvPr>
          <p:cNvSpPr/>
          <p:nvPr/>
        </p:nvSpPr>
        <p:spPr>
          <a:xfrm>
            <a:off x="213184" y="1703088"/>
            <a:ext cx="4268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system calibration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0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Robot grab</a:t>
            </a:r>
          </a:p>
        </p:txBody>
      </p:sp>
      <p:pic>
        <p:nvPicPr>
          <p:cNvPr id="2" name="x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8456" y="2483824"/>
            <a:ext cx="6763298" cy="38325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9994" y="2039815"/>
            <a:ext cx="128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051876-1589-4D28-BD05-EE52EFF5A24D}"/>
              </a:ext>
            </a:extLst>
          </p:cNvPr>
          <p:cNvSpPr/>
          <p:nvPr/>
        </p:nvSpPr>
        <p:spPr>
          <a:xfrm>
            <a:off x="213184" y="1703088"/>
            <a:ext cx="3464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Xinlong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Wang,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Tete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Xiao,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Yuning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Jiang, Shuai Shao, Jian Sun, and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Chunhua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Shen. Repulsion loss: Detecting pedestrians in a crowd. In CVPR, 2018.2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Shifeng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Zhang,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Longyin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Wen, Xiao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Bian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Zhen Lei, and Stan Z Li. Occlusion-aware r-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Detecting pedestrians in a crowd. In ECCV, 2018. 2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Xiu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-Shen Wei, Quan Cui, Lei Yang, Peng Wang, and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Lingqiao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Liu. RPC: A large-scale retail product checkout dataset.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preprint arXiv:1901.07249, 2019. 1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W. Liu, D.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Anguelov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D. Erhan, C.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Szegedy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S. Reed, C.-Y. Fu, and A. C. Berg. SSD: Single shot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multibox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detector. In ECCV, 2015. 2, 3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196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Thanks</a:t>
            </a:r>
            <a:r>
              <a:rPr lang="zh-CN" altLang="en-US" dirty="0">
                <a:latin typeface="+mn-ea"/>
                <a:ea typeface="+mn-ea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4892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004098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/>
          </p:cNvSpPr>
          <p:nvPr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876B03C-6D2F-4758-A371-7EA1D60D5338}"/>
              </a:ext>
            </a:extLst>
          </p:cNvPr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Introduction &amp; algorithm</a:t>
            </a:r>
            <a:endParaRPr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9E4C99-42D4-4A9A-87D1-C2A5A901AC6A}"/>
              </a:ext>
            </a:extLst>
          </p:cNvPr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Automatic checkout system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DA5A79-B1DC-4D3D-B893-15CAF30B32BB}"/>
              </a:ext>
            </a:extLst>
          </p:cNvPr>
          <p:cNvSpPr txBox="1"/>
          <p:nvPr/>
        </p:nvSpPr>
        <p:spPr>
          <a:xfrm>
            <a:off x="2915072" y="3114680"/>
            <a:ext cx="506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Partially occluded object recognition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3C6146-3730-4048-AEDE-234B1AA5EF49}"/>
              </a:ext>
            </a:extLst>
          </p:cNvPr>
          <p:cNvSpPr txBox="1"/>
          <p:nvPr/>
        </p:nvSpPr>
        <p:spPr>
          <a:xfrm>
            <a:off x="2915073" y="405194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Robot grab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17"/>
    </mc:Choice>
    <mc:Fallback xmlns="">
      <p:transition advTm="131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3E237-A995-4E92-8AEF-BAB3B53F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CC954A-FFFC-4921-A21F-0140D81A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5" y="1873806"/>
            <a:ext cx="4039657" cy="28340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276EE3-F325-4ADA-89DC-B78F8001264A}"/>
              </a:ext>
            </a:extLst>
          </p:cNvPr>
          <p:cNvSpPr/>
          <p:nvPr/>
        </p:nvSpPr>
        <p:spPr>
          <a:xfrm>
            <a:off x="726227" y="4799253"/>
            <a:ext cx="3575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Busy supermarket cashier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C91288-DA0D-4CDF-8883-1A4E7FA8D366}"/>
              </a:ext>
            </a:extLst>
          </p:cNvPr>
          <p:cNvSpPr/>
          <p:nvPr/>
        </p:nvSpPr>
        <p:spPr>
          <a:xfrm>
            <a:off x="5788080" y="4799253"/>
            <a:ext cx="2473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19F04A-1058-4A6E-A7BC-B704564D5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12" y="1873807"/>
            <a:ext cx="3960440" cy="28340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6F6F93-E18A-4C04-A6E1-4D4C886109E6}"/>
              </a:ext>
            </a:extLst>
          </p:cNvPr>
          <p:cNvSpPr txBox="1"/>
          <p:nvPr/>
        </p:nvSpPr>
        <p:spPr>
          <a:xfrm>
            <a:off x="726227" y="5352293"/>
            <a:ext cx="1682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033C32-620B-4084-A5AB-BBCF1C0FCD67}"/>
              </a:ext>
            </a:extLst>
          </p:cNvPr>
          <p:cNvSpPr txBox="1"/>
          <p:nvPr/>
        </p:nvSpPr>
        <p:spPr>
          <a:xfrm>
            <a:off x="2782955" y="5451725"/>
            <a:ext cx="315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time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efficiency</a:t>
            </a:r>
            <a:endParaRPr lang="zh-CN" altLang="en-US" sz="2400" b="1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400" b="1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060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529"/>
    </mc:Choice>
    <mc:Fallback xmlns="">
      <p:transition advTm="95529"/>
    </mc:Fallback>
  </mc:AlternateContent>
  <p:extLst>
    <p:ext uri="{E180D4A7-C9FB-4DFB-919C-405C955672EB}">
      <p14:showEvtLst xmlns:p14="http://schemas.microsoft.com/office/powerpoint/2010/main">
        <p14:playEvt time="24590" objId="2"/>
        <p14:stopEvt time="64732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3E237-A995-4E92-8AEF-BAB3B53F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A6578A-B7AA-4D9C-A093-C7CA9D11DD52}"/>
              </a:ext>
            </a:extLst>
          </p:cNvPr>
          <p:cNvSpPr txBox="1"/>
          <p:nvPr/>
        </p:nvSpPr>
        <p:spPr>
          <a:xfrm>
            <a:off x="494025" y="179898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7E2CA2-DCEC-4C32-BD39-6F40E6347ACD}"/>
              </a:ext>
            </a:extLst>
          </p:cNvPr>
          <p:cNvSpPr/>
          <p:nvPr/>
        </p:nvSpPr>
        <p:spPr>
          <a:xfrm>
            <a:off x="919490" y="2501351"/>
            <a:ext cx="42212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B77C5"/>
                </a:solidFill>
                <a:latin typeface="Arial" panose="020B0604020202020204" pitchFamily="34" charset="0"/>
              </a:rPr>
              <a:t>classical algorithm type</a:t>
            </a:r>
            <a:r>
              <a:rPr lang="zh-CN" altLang="en-US" sz="2400" b="1" dirty="0">
                <a:solidFill>
                  <a:srgbClr val="2B77C5"/>
                </a:solidFill>
                <a:latin typeface="Arial" panose="020B0604020202020204" pitchFamily="34" charset="0"/>
              </a:rPr>
              <a:t>：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D211CD-D279-48D1-B187-B9C915AFB6B8}"/>
              </a:ext>
            </a:extLst>
          </p:cNvPr>
          <p:cNvSpPr/>
          <p:nvPr/>
        </p:nvSpPr>
        <p:spPr>
          <a:xfrm>
            <a:off x="919490" y="3142163"/>
            <a:ext cx="3306822" cy="3269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D71FFA-F2BC-43C4-B157-C0CB0B3DC70F}"/>
              </a:ext>
            </a:extLst>
          </p:cNvPr>
          <p:cNvSpPr txBox="1"/>
          <p:nvPr/>
        </p:nvSpPr>
        <p:spPr>
          <a:xfrm>
            <a:off x="998859" y="3580596"/>
            <a:ext cx="173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one-stage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79F884-B8D3-4288-BD91-17863AB25012}"/>
              </a:ext>
            </a:extLst>
          </p:cNvPr>
          <p:cNvSpPr txBox="1"/>
          <p:nvPr/>
        </p:nvSpPr>
        <p:spPr>
          <a:xfrm>
            <a:off x="1621124" y="4216504"/>
            <a:ext cx="2234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YOLO</a:t>
            </a:r>
          </a:p>
          <a:p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SSD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596D09-2DD3-4B47-823E-BD366CA46598}"/>
              </a:ext>
            </a:extLst>
          </p:cNvPr>
          <p:cNvSpPr/>
          <p:nvPr/>
        </p:nvSpPr>
        <p:spPr>
          <a:xfrm>
            <a:off x="5140712" y="3142163"/>
            <a:ext cx="3306822" cy="3269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75BDFA-DF71-44AB-8B19-A129B8531FCC}"/>
              </a:ext>
            </a:extLst>
          </p:cNvPr>
          <p:cNvSpPr txBox="1"/>
          <p:nvPr/>
        </p:nvSpPr>
        <p:spPr>
          <a:xfrm>
            <a:off x="5220081" y="3580596"/>
            <a:ext cx="173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two-stage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5CC38E-C381-4D59-B0E1-1F43DA9CF258}"/>
              </a:ext>
            </a:extLst>
          </p:cNvPr>
          <p:cNvSpPr txBox="1"/>
          <p:nvPr/>
        </p:nvSpPr>
        <p:spPr>
          <a:xfrm>
            <a:off x="6195489" y="4101750"/>
            <a:ext cx="2234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R-CNN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Fast R-CNN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Faster R-CNN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云形 15">
            <a:extLst>
              <a:ext uri="{FF2B5EF4-FFF2-40B4-BE49-F238E27FC236}">
                <a16:creationId xmlns:a16="http://schemas.microsoft.com/office/drawing/2014/main" id="{5DB74426-6E44-40B7-B39E-EF29A052F319}"/>
              </a:ext>
            </a:extLst>
          </p:cNvPr>
          <p:cNvSpPr/>
          <p:nvPr/>
        </p:nvSpPr>
        <p:spPr>
          <a:xfrm>
            <a:off x="2291470" y="5349927"/>
            <a:ext cx="1891510" cy="905908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4EE74D-7B73-4817-BAC7-8CB0734E128C}"/>
              </a:ext>
            </a:extLst>
          </p:cNvPr>
          <p:cNvSpPr txBox="1"/>
          <p:nvPr/>
        </p:nvSpPr>
        <p:spPr>
          <a:xfrm>
            <a:off x="2349428" y="5572048"/>
            <a:ext cx="222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B77C5"/>
                </a:solidFill>
                <a:latin typeface="Arial" panose="020B0604020202020204" pitchFamily="34" charset="0"/>
              </a:rPr>
              <a:t>high speed</a:t>
            </a:r>
            <a:endParaRPr lang="zh-CN" altLang="en-US" sz="2400" b="1" dirty="0">
              <a:solidFill>
                <a:srgbClr val="2B77C5"/>
              </a:solidFill>
              <a:latin typeface="Arial" panose="020B0604020202020204" pitchFamily="34" charset="0"/>
            </a:endParaRPr>
          </a:p>
        </p:txBody>
      </p:sp>
      <p:sp>
        <p:nvSpPr>
          <p:cNvPr id="18" name="云形 17">
            <a:extLst>
              <a:ext uri="{FF2B5EF4-FFF2-40B4-BE49-F238E27FC236}">
                <a16:creationId xmlns:a16="http://schemas.microsoft.com/office/drawing/2014/main" id="{F4B535D3-A947-438D-B65C-DBD2986D7674}"/>
              </a:ext>
            </a:extLst>
          </p:cNvPr>
          <p:cNvSpPr/>
          <p:nvPr/>
        </p:nvSpPr>
        <p:spPr>
          <a:xfrm>
            <a:off x="5140712" y="5349927"/>
            <a:ext cx="2408094" cy="894266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674197-F538-4FCD-A050-37EA312AE133}"/>
              </a:ext>
            </a:extLst>
          </p:cNvPr>
          <p:cNvSpPr txBox="1"/>
          <p:nvPr/>
        </p:nvSpPr>
        <p:spPr>
          <a:xfrm>
            <a:off x="5288448" y="5518155"/>
            <a:ext cx="2628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B77C5"/>
                </a:solidFill>
                <a:latin typeface="Arial" panose="020B0604020202020204" pitchFamily="34" charset="0"/>
              </a:rPr>
              <a:t>high accuracy</a:t>
            </a:r>
            <a:endParaRPr lang="zh-CN" altLang="en-US" sz="2400" b="1" dirty="0">
              <a:solidFill>
                <a:srgbClr val="2B77C5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463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29"/>
    </mc:Choice>
    <mc:Fallback xmlns="">
      <p:transition advTm="9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17" grpId="0"/>
      <p:bldP spid="18" grpId="0" animBg="1"/>
      <p:bldP spid="19" grpId="0"/>
    </p:bldLst>
  </p:timing>
  <p:extLst>
    <p:ext uri="{E180D4A7-C9FB-4DFB-919C-405C955672EB}">
      <p14:showEvtLst xmlns:p14="http://schemas.microsoft.com/office/powerpoint/2010/main">
        <p14:playEvt time="24590" objId="2"/>
        <p14:stopEvt time="64732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3E237-A995-4E92-8AEF-BAB3B53F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A6578A-B7AA-4D9C-A093-C7CA9D11DD52}"/>
              </a:ext>
            </a:extLst>
          </p:cNvPr>
          <p:cNvSpPr txBox="1"/>
          <p:nvPr/>
        </p:nvSpPr>
        <p:spPr>
          <a:xfrm>
            <a:off x="494025" y="179898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0D343-E9C7-4029-88AE-EB207B1D6F8A}"/>
              </a:ext>
            </a:extLst>
          </p:cNvPr>
          <p:cNvSpPr/>
          <p:nvPr/>
        </p:nvSpPr>
        <p:spPr>
          <a:xfrm>
            <a:off x="964095" y="2410562"/>
            <a:ext cx="5943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-apple-system"/>
              </a:rPr>
              <a:t>SSD : Single Shot Multi Box Detector</a:t>
            </a:r>
            <a:endParaRPr lang="zh-CN" altLang="en-US" sz="2800" dirty="0">
              <a:solidFill>
                <a:srgbClr val="1A1A1A"/>
              </a:solidFill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7EFB5F-9C8B-4996-86CA-84F5FD3B1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4" y="3067267"/>
            <a:ext cx="8853464" cy="28151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5110A-8A5E-4C5A-988A-EEF065906B55}"/>
              </a:ext>
            </a:extLst>
          </p:cNvPr>
          <p:cNvSpPr/>
          <p:nvPr/>
        </p:nvSpPr>
        <p:spPr>
          <a:xfrm>
            <a:off x="2341756" y="6015885"/>
            <a:ext cx="5374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network structure diagram of the SSD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812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29"/>
    </mc:Choice>
    <mc:Fallback xmlns="">
      <p:transition advTm="95529"/>
    </mc:Fallback>
  </mc:AlternateContent>
  <p:extLst>
    <p:ext uri="{E180D4A7-C9FB-4DFB-919C-405C955672EB}">
      <p14:showEvtLst xmlns:p14="http://schemas.microsoft.com/office/powerpoint/2010/main">
        <p14:playEvt time="24590" objId="2"/>
        <p14:stopEvt time="64732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3E237-A995-4E92-8AEF-BAB3B53F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A6578A-B7AA-4D9C-A093-C7CA9D11DD52}"/>
              </a:ext>
            </a:extLst>
          </p:cNvPr>
          <p:cNvSpPr txBox="1"/>
          <p:nvPr/>
        </p:nvSpPr>
        <p:spPr>
          <a:xfrm>
            <a:off x="494025" y="179898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0D343-E9C7-4029-88AE-EB207B1D6F8A}"/>
              </a:ext>
            </a:extLst>
          </p:cNvPr>
          <p:cNvSpPr/>
          <p:nvPr/>
        </p:nvSpPr>
        <p:spPr>
          <a:xfrm>
            <a:off x="964095" y="2410562"/>
            <a:ext cx="5943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A1A1A"/>
                </a:solidFill>
                <a:latin typeface="-apple-system"/>
              </a:rPr>
              <a:t>SSD : Single Shot Multi Box Detector</a:t>
            </a:r>
            <a:endParaRPr lang="zh-CN" altLang="en-US" sz="2800" dirty="0">
              <a:solidFill>
                <a:srgbClr val="1A1A1A"/>
              </a:solidFill>
              <a:latin typeface="-apple-system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7E2CA2-DCEC-4C32-BD39-6F40E6347ACD}"/>
              </a:ext>
            </a:extLst>
          </p:cNvPr>
          <p:cNvSpPr/>
          <p:nvPr/>
        </p:nvSpPr>
        <p:spPr>
          <a:xfrm>
            <a:off x="831977" y="3331079"/>
            <a:ext cx="2753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999999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2400" b="1" dirty="0">
                <a:solidFill>
                  <a:srgbClr val="2B77C5"/>
                </a:solidFill>
                <a:latin typeface="Arial" panose="020B0604020202020204" pitchFamily="34" charset="0"/>
              </a:rPr>
              <a:t>process flow </a:t>
            </a:r>
            <a:r>
              <a:rPr lang="zh-CN" altLang="en-US" sz="2400" b="1" dirty="0">
                <a:solidFill>
                  <a:srgbClr val="2B77C5"/>
                </a:solidFill>
                <a:latin typeface="Arial" panose="020B0604020202020204" pitchFamily="34" charset="0"/>
              </a:rPr>
              <a:t>：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FA184E-BC89-4E27-AE40-535394C9FCD8}"/>
              </a:ext>
            </a:extLst>
          </p:cNvPr>
          <p:cNvSpPr txBox="1"/>
          <p:nvPr/>
        </p:nvSpPr>
        <p:spPr>
          <a:xfrm>
            <a:off x="2208547" y="3658395"/>
            <a:ext cx="472690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box matching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amplification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Forecasting process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  <a:endParaRPr lang="zh-CN" altLang="en-US" sz="32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zh-CN" altLang="en-US" sz="24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69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29"/>
    </mc:Choice>
    <mc:Fallback xmlns="">
      <p:transition advTm="95529"/>
    </mc:Fallback>
  </mc:AlternateContent>
  <p:extLst>
    <p:ext uri="{E180D4A7-C9FB-4DFB-919C-405C955672EB}">
      <p14:showEvtLst xmlns:p14="http://schemas.microsoft.com/office/powerpoint/2010/main">
        <p14:playEvt time="24590" objId="2"/>
        <p14:stopEvt time="64732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C896CE4-5197-40EB-8EFF-213A5BD252EE}"/>
              </a:ext>
            </a:extLst>
          </p:cNvPr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Introduction &amp; algorithm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1FD3C5-6847-4D3A-BD31-A8D2C2FAFC39}"/>
              </a:ext>
            </a:extLst>
          </p:cNvPr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Automatic checkout system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1C405B-945A-410D-997D-C884A38E0F79}"/>
              </a:ext>
            </a:extLst>
          </p:cNvPr>
          <p:cNvSpPr txBox="1"/>
          <p:nvPr/>
        </p:nvSpPr>
        <p:spPr>
          <a:xfrm>
            <a:off x="2915072" y="3114680"/>
            <a:ext cx="506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Partially occluded object recognition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6EFE23-F641-4A45-BAE2-1A20E389EFC4}"/>
              </a:ext>
            </a:extLst>
          </p:cNvPr>
          <p:cNvSpPr txBox="1"/>
          <p:nvPr/>
        </p:nvSpPr>
        <p:spPr>
          <a:xfrm>
            <a:off x="2915073" y="405194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Robot grab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86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30"/>
    </mc:Choice>
    <mc:Fallback xmlns="">
      <p:transition advTm="133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E3E237-A995-4E92-8AEF-BAB3B53F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checkout system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A6578A-B7AA-4D9C-A093-C7CA9D11DD52}"/>
              </a:ext>
            </a:extLst>
          </p:cNvPr>
          <p:cNvSpPr txBox="1"/>
          <p:nvPr/>
        </p:nvSpPr>
        <p:spPr>
          <a:xfrm>
            <a:off x="494025" y="1798984"/>
            <a:ext cx="273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endParaRPr lang="zh-CN" altLang="en-US" sz="28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227919-D4D3-4619-BC85-3760D638738C}"/>
              </a:ext>
            </a:extLst>
          </p:cNvPr>
          <p:cNvSpPr/>
          <p:nvPr/>
        </p:nvSpPr>
        <p:spPr>
          <a:xfrm>
            <a:off x="759338" y="2381122"/>
            <a:ext cx="7648682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altLang="zh-CN" sz="32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77A375-12EE-4043-B57B-D47B15E41E5A}"/>
              </a:ext>
            </a:extLst>
          </p:cNvPr>
          <p:cNvSpPr/>
          <p:nvPr/>
        </p:nvSpPr>
        <p:spPr>
          <a:xfrm>
            <a:off x="759338" y="524991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zh-CN" altLang="en-US" sz="3200" dirty="0">
              <a:solidFill>
                <a:srgbClr val="00409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535C2B-6FD2-43AA-8290-D5AD038AA818}"/>
              </a:ext>
            </a:extLst>
          </p:cNvPr>
          <p:cNvSpPr/>
          <p:nvPr/>
        </p:nvSpPr>
        <p:spPr>
          <a:xfrm>
            <a:off x="494025" y="3123633"/>
            <a:ext cx="7081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generate our own datasets and make labels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F4A6DD-E23C-45C3-B909-3C873F4A024D}"/>
              </a:ext>
            </a:extLst>
          </p:cNvPr>
          <p:cNvSpPr/>
          <p:nvPr/>
        </p:nvSpPr>
        <p:spPr>
          <a:xfrm>
            <a:off x="759338" y="3662367"/>
            <a:ext cx="34259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3200" dirty="0">
                <a:solidFill>
                  <a:srgbClr val="00409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training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C3C5E5-14FB-4764-8B89-59F86F7F1244}"/>
              </a:ext>
            </a:extLst>
          </p:cNvPr>
          <p:cNvSpPr/>
          <p:nvPr/>
        </p:nvSpPr>
        <p:spPr>
          <a:xfrm>
            <a:off x="494025" y="4262656"/>
            <a:ext cx="8187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modify the default training script content of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match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own dataset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089F58-7621-4E12-921D-0EE229376A05}"/>
              </a:ext>
            </a:extLst>
          </p:cNvPr>
          <p:cNvSpPr/>
          <p:nvPr/>
        </p:nvSpPr>
        <p:spPr>
          <a:xfrm>
            <a:off x="494025" y="5834689"/>
            <a:ext cx="7922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different combinations of several types of items.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85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29"/>
    </mc:Choice>
    <mc:Fallback xmlns="">
      <p:transition advTm="9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</p:bldLst>
  </p:timing>
  <p:extLst>
    <p:ext uri="{E180D4A7-C9FB-4DFB-919C-405C955672EB}">
      <p14:showEvtLst xmlns:p14="http://schemas.microsoft.com/office/powerpoint/2010/main">
        <p14:playEvt time="24590" objId="2"/>
        <p14:stopEvt time="64732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5108</TotalTime>
  <Words>1052</Words>
  <Application>Microsoft Office PowerPoint</Application>
  <PresentationFormat>全屏显示(4:3)</PresentationFormat>
  <Paragraphs>162</Paragraphs>
  <Slides>23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-apple-system</vt:lpstr>
      <vt:lpstr>等线</vt:lpstr>
      <vt:lpstr>等线 Light</vt:lpstr>
      <vt:lpstr>微软雅黑</vt:lpstr>
      <vt:lpstr>Arial</vt:lpstr>
      <vt:lpstr>Calibri</vt:lpstr>
      <vt:lpstr>Times New Roman</vt:lpstr>
      <vt:lpstr>Wingdings</vt:lpstr>
      <vt:lpstr>2016-VI主题-蓝</vt:lpstr>
      <vt:lpstr>Automatic checkout system</vt:lpstr>
      <vt:lpstr>目录 Contents</vt:lpstr>
      <vt:lpstr>目录 Contents</vt:lpstr>
      <vt:lpstr>Introduction</vt:lpstr>
      <vt:lpstr>Introduction</vt:lpstr>
      <vt:lpstr>Introduction</vt:lpstr>
      <vt:lpstr>Introduction</vt:lpstr>
      <vt:lpstr>目录 Contents</vt:lpstr>
      <vt:lpstr>Automatic checkout system</vt:lpstr>
      <vt:lpstr>Automatic checkout system</vt:lpstr>
      <vt:lpstr>目录 Contents</vt:lpstr>
      <vt:lpstr>Partially occluded object recognition</vt:lpstr>
      <vt:lpstr>Partially occluded object recognition</vt:lpstr>
      <vt:lpstr>Partially occluded object recognition</vt:lpstr>
      <vt:lpstr>目录 Contents</vt:lpstr>
      <vt:lpstr>Robot grab</vt:lpstr>
      <vt:lpstr>Robot grab</vt:lpstr>
      <vt:lpstr>PowerPoint 演示文稿</vt:lpstr>
      <vt:lpstr>PowerPoint 演示文稿</vt:lpstr>
      <vt:lpstr>Robot grab</vt:lpstr>
      <vt:lpstr>Robot grab</vt:lpstr>
      <vt:lpstr>Reference</vt:lpstr>
      <vt:lpstr>Thanks！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测试课第4组</dc:creator>
  <cp:lastModifiedBy>遇见 未来</cp:lastModifiedBy>
  <cp:revision>397</cp:revision>
  <dcterms:created xsi:type="dcterms:W3CDTF">2016-04-20T02:59:17Z</dcterms:created>
  <dcterms:modified xsi:type="dcterms:W3CDTF">2020-09-06T12:31:29Z</dcterms:modified>
</cp:coreProperties>
</file>